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71" r:id="rId2"/>
  </p:sldIdLst>
  <p:sldSz cx="24384000" cy="13716000"/>
  <p:notesSz cx="6799263" cy="99298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1pPr>
    <a:lvl2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2pPr>
    <a:lvl3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3pPr>
    <a:lvl4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4pPr>
    <a:lvl5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5pPr>
    <a:lvl6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6pPr>
    <a:lvl7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7pPr>
    <a:lvl8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8pPr>
    <a:lvl9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a:tcStyle>
        <a:tcBdr/>
        <a:fill>
          <a:solidFill>
            <a:srgbClr val="FCE9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Helvetica Neue Medium"/>
          <a:ea typeface="Helvetica Neue Medium"/>
          <a:cs typeface="Helvetica Neue Medium"/>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Helvetica Neue Medium"/>
          <a:ea typeface="Helvetica Neue Medium"/>
          <a:cs typeface="Helvetica Neue Medium"/>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40" d="100"/>
          <a:sy n="40" d="100"/>
        </p:scale>
        <p:origin x="8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90488" y="744538"/>
            <a:ext cx="6618287" cy="3724275"/>
          </a:xfrm>
          <a:prstGeom prst="rect">
            <a:avLst/>
          </a:prstGeom>
        </p:spPr>
        <p:txBody>
          <a:bodyPr/>
          <a:lstStyle/>
          <a:p>
            <a:endParaRPr/>
          </a:p>
        </p:txBody>
      </p:sp>
      <p:sp>
        <p:nvSpPr>
          <p:cNvPr id="117" name="Shape 117"/>
          <p:cNvSpPr>
            <a:spLocks noGrp="1"/>
          </p:cNvSpPr>
          <p:nvPr>
            <p:ph type="body" sz="quarter" idx="1"/>
          </p:nvPr>
        </p:nvSpPr>
        <p:spPr>
          <a:xfrm>
            <a:off x="906569" y="4716661"/>
            <a:ext cx="4986126" cy="4468416"/>
          </a:xfrm>
          <a:prstGeom prst="rect">
            <a:avLst/>
          </a:prstGeom>
        </p:spPr>
        <p:txBody>
          <a:bodyPr/>
          <a:lstStyle/>
          <a:p>
            <a:endParaRPr/>
          </a:p>
        </p:txBody>
      </p:sp>
    </p:spTree>
    <p:extLst>
      <p:ext uri="{BB962C8B-B14F-4D97-AF65-F5344CB8AC3E}">
        <p14:creationId xmlns:p14="http://schemas.microsoft.com/office/powerpoint/2010/main" val="232657510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m"/>
          <p:cNvSpPr>
            <a:spLocks noGrp="1"/>
          </p:cNvSpPr>
          <p:nvPr>
            <p:ph type="pic" idx="13"/>
          </p:nvPr>
        </p:nvSpPr>
        <p:spPr>
          <a:xfrm>
            <a:off x="3125967" y="673100"/>
            <a:ext cx="18135603" cy="8737600"/>
          </a:xfrm>
          <a:prstGeom prst="rect">
            <a:avLst/>
          </a:prstGeom>
        </p:spPr>
        <p:txBody>
          <a:bodyPr lIns="91439" tIns="45719" rIns="91439" bIns="45719" anchor="t">
            <a:noAutofit/>
          </a:bodyPr>
          <a:lstStyle/>
          <a:p>
            <a:endParaRPr/>
          </a:p>
        </p:txBody>
      </p:sp>
      <p:sp>
        <p:nvSpPr>
          <p:cNvPr id="21" name="Texto do título"/>
          <p:cNvSpPr txBox="1">
            <a:spLocks noGrp="1"/>
          </p:cNvSpPr>
          <p:nvPr>
            <p:ph type="title"/>
          </p:nvPr>
        </p:nvSpPr>
        <p:spPr>
          <a:xfrm>
            <a:off x="635000" y="9512300"/>
            <a:ext cx="23114000" cy="2006600"/>
          </a:xfrm>
          <a:prstGeom prst="rect">
            <a:avLst/>
          </a:prstGeom>
        </p:spPr>
        <p:txBody>
          <a:bodyPr anchor="b"/>
          <a:lstStyle/>
          <a:p>
            <a:r>
              <a:t>Texto do título</a:t>
            </a:r>
          </a:p>
        </p:txBody>
      </p:sp>
      <p:sp>
        <p:nvSpPr>
          <p:cNvPr id="22" name="Nível um…"/>
          <p:cNvSpPr txBox="1">
            <a:spLocks noGrp="1"/>
          </p:cNvSpPr>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Nível um</a:t>
            </a:r>
          </a:p>
          <a:p>
            <a:pPr lvl="1"/>
            <a:r>
              <a:t>Nível dois</a:t>
            </a:r>
          </a:p>
          <a:p>
            <a:pPr lvl="2"/>
            <a:r>
              <a:t>Nível três</a:t>
            </a:r>
          </a:p>
          <a:p>
            <a:pPr lvl="3"/>
            <a:r>
              <a:t>Nível quatro</a:t>
            </a:r>
          </a:p>
          <a:p>
            <a:pPr lvl="4"/>
            <a:r>
              <a:t>Nível cinco</a:t>
            </a:r>
          </a:p>
        </p:txBody>
      </p:sp>
      <p:sp>
        <p:nvSpPr>
          <p:cNvPr id="23"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m"/>
          <p:cNvSpPr>
            <a:spLocks noGrp="1"/>
          </p:cNvSpPr>
          <p:nvPr>
            <p:ph type="pic" idx="13"/>
          </p:nvPr>
        </p:nvSpPr>
        <p:spPr>
          <a:xfrm>
            <a:off x="0" y="0"/>
            <a:ext cx="24384000" cy="13716000"/>
          </a:xfrm>
          <a:prstGeom prst="rect">
            <a:avLst/>
          </a:prstGeom>
        </p:spPr>
        <p:txBody>
          <a:bodyPr lIns="91439" tIns="45719" rIns="91439" bIns="45719" anchor="t">
            <a:noAutofit/>
          </a:bodyPr>
          <a:lstStyle/>
          <a:p>
            <a:endParaRPr/>
          </a:p>
        </p:txBody>
      </p:sp>
      <p:sp>
        <p:nvSpPr>
          <p:cNvPr id="103"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exto do título"/>
          <p:cNvSpPr txBox="1">
            <a:spLocks noGrp="1"/>
          </p:cNvSpPr>
          <p:nvPr>
            <p:ph type="title"/>
          </p:nvPr>
        </p:nvSpPr>
        <p:spPr>
          <a:xfrm>
            <a:off x="1778000" y="4533900"/>
            <a:ext cx="20828000" cy="4648200"/>
          </a:xfrm>
          <a:prstGeom prst="rect">
            <a:avLst/>
          </a:prstGeom>
        </p:spPr>
        <p:txBody>
          <a:bodyPr/>
          <a:lstStyle/>
          <a:p>
            <a:r>
              <a:t>Texto do título</a:t>
            </a:r>
          </a:p>
        </p:txBody>
      </p:sp>
      <p:sp>
        <p:nvSpPr>
          <p:cNvPr id="31"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m"/>
          <p:cNvSpPr>
            <a:spLocks noGrp="1"/>
          </p:cNvSpPr>
          <p:nvPr>
            <p:ph type="pic" sz="half" idx="13"/>
          </p:nvPr>
        </p:nvSpPr>
        <p:spPr>
          <a:xfrm>
            <a:off x="13165979" y="952500"/>
            <a:ext cx="9525002" cy="11468100"/>
          </a:xfrm>
          <a:prstGeom prst="rect">
            <a:avLst/>
          </a:prstGeom>
        </p:spPr>
        <p:txBody>
          <a:bodyPr lIns="91439" tIns="45719" rIns="91439" bIns="45719" anchor="t">
            <a:noAutofit/>
          </a:bodyPr>
          <a:lstStyle/>
          <a:p>
            <a:endParaRPr/>
          </a:p>
        </p:txBody>
      </p:sp>
      <p:sp>
        <p:nvSpPr>
          <p:cNvPr id="39" name="Texto do título"/>
          <p:cNvSpPr txBox="1">
            <a:spLocks noGrp="1"/>
          </p:cNvSpPr>
          <p:nvPr>
            <p:ph type="title"/>
          </p:nvPr>
        </p:nvSpPr>
        <p:spPr>
          <a:xfrm>
            <a:off x="1651000" y="952500"/>
            <a:ext cx="10223500" cy="5549900"/>
          </a:xfrm>
          <a:prstGeom prst="rect">
            <a:avLst/>
          </a:prstGeom>
        </p:spPr>
        <p:txBody>
          <a:bodyPr anchor="b"/>
          <a:lstStyle>
            <a:lvl1pPr>
              <a:defRPr sz="8400"/>
            </a:lvl1pPr>
          </a:lstStyle>
          <a:p>
            <a:r>
              <a:t>Texto do título</a:t>
            </a:r>
          </a:p>
        </p:txBody>
      </p:sp>
      <p:sp>
        <p:nvSpPr>
          <p:cNvPr id="40" name="Nível um…"/>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Nível um</a:t>
            </a:r>
          </a:p>
          <a:p>
            <a:pPr lvl="1"/>
            <a:r>
              <a:t>Nível dois</a:t>
            </a:r>
          </a:p>
          <a:p>
            <a:pPr lvl="2"/>
            <a:r>
              <a:t>Nível três</a:t>
            </a:r>
          </a:p>
          <a:p>
            <a:pPr lvl="3"/>
            <a:r>
              <a:t>Nível quatro</a:t>
            </a:r>
          </a:p>
          <a:p>
            <a:pPr lvl="4"/>
            <a:r>
              <a:t>Nível cinco</a:t>
            </a:r>
          </a:p>
        </p:txBody>
      </p:sp>
      <p:sp>
        <p:nvSpPr>
          <p:cNvPr id="41"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exto do título"/>
          <p:cNvSpPr txBox="1">
            <a:spLocks noGrp="1"/>
          </p:cNvSpPr>
          <p:nvPr>
            <p:ph type="title"/>
          </p:nvPr>
        </p:nvSpPr>
        <p:spPr>
          <a:prstGeom prst="rect">
            <a:avLst/>
          </a:prstGeom>
        </p:spPr>
        <p:txBody>
          <a:bodyPr/>
          <a:lstStyle/>
          <a:p>
            <a:r>
              <a:t>Texto do título</a:t>
            </a:r>
          </a:p>
        </p:txBody>
      </p:sp>
      <p:sp>
        <p:nvSpPr>
          <p:cNvPr id="49"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exto do título"/>
          <p:cNvSpPr txBox="1">
            <a:spLocks noGrp="1"/>
          </p:cNvSpPr>
          <p:nvPr>
            <p:ph type="title"/>
          </p:nvPr>
        </p:nvSpPr>
        <p:spPr>
          <a:prstGeom prst="rect">
            <a:avLst/>
          </a:prstGeom>
        </p:spPr>
        <p:txBody>
          <a:bodyPr/>
          <a:lstStyle/>
          <a:p>
            <a:r>
              <a:t>Texto do título</a:t>
            </a:r>
          </a:p>
        </p:txBody>
      </p:sp>
      <p:sp>
        <p:nvSpPr>
          <p:cNvPr id="57" name="Nível um…"/>
          <p:cNvSpPr txBox="1">
            <a:spLocks noGrp="1"/>
          </p:cNvSpPr>
          <p:nvPr>
            <p:ph type="body" idx="1"/>
          </p:nvPr>
        </p:nvSpPr>
        <p:spPr>
          <a:prstGeom prst="rect">
            <a:avLst/>
          </a:prstGeom>
        </p:spPr>
        <p:txBody>
          <a:bodyPr/>
          <a:lstStyle/>
          <a:p>
            <a:r>
              <a:t>Nível um</a:t>
            </a:r>
          </a:p>
          <a:p>
            <a:pPr lvl="1"/>
            <a:r>
              <a:t>Nível dois</a:t>
            </a:r>
          </a:p>
          <a:p>
            <a:pPr lvl="2"/>
            <a:r>
              <a:t>Nível três</a:t>
            </a:r>
          </a:p>
          <a:p>
            <a:pPr lvl="3"/>
            <a:r>
              <a:t>Nível quatro</a:t>
            </a:r>
          </a:p>
          <a:p>
            <a:pPr lvl="4"/>
            <a:r>
              <a:t>Nível cinco</a:t>
            </a:r>
          </a:p>
        </p:txBody>
      </p:sp>
      <p:sp>
        <p:nvSpPr>
          <p:cNvPr id="58"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m"/>
          <p:cNvSpPr>
            <a:spLocks noGrp="1"/>
          </p:cNvSpPr>
          <p:nvPr>
            <p:ph type="pic" sz="half" idx="13"/>
          </p:nvPr>
        </p:nvSpPr>
        <p:spPr>
          <a:xfrm>
            <a:off x="13169900" y="3149600"/>
            <a:ext cx="9525000" cy="9296400"/>
          </a:xfrm>
          <a:prstGeom prst="rect">
            <a:avLst/>
          </a:prstGeom>
        </p:spPr>
        <p:txBody>
          <a:bodyPr lIns="91439" tIns="45719" rIns="91439" bIns="45719" anchor="t">
            <a:noAutofit/>
          </a:bodyPr>
          <a:lstStyle/>
          <a:p>
            <a:endParaRPr/>
          </a:p>
        </p:txBody>
      </p:sp>
      <p:sp>
        <p:nvSpPr>
          <p:cNvPr id="66" name="Texto do título"/>
          <p:cNvSpPr txBox="1">
            <a:spLocks noGrp="1"/>
          </p:cNvSpPr>
          <p:nvPr>
            <p:ph type="title"/>
          </p:nvPr>
        </p:nvSpPr>
        <p:spPr>
          <a:prstGeom prst="rect">
            <a:avLst/>
          </a:prstGeom>
        </p:spPr>
        <p:txBody>
          <a:bodyPr/>
          <a:lstStyle/>
          <a:p>
            <a:r>
              <a:t>Texto do título</a:t>
            </a:r>
          </a:p>
        </p:txBody>
      </p:sp>
      <p:sp>
        <p:nvSpPr>
          <p:cNvPr id="67" name="Nível um…"/>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Nível um</a:t>
            </a:r>
          </a:p>
          <a:p>
            <a:pPr lvl="1"/>
            <a:r>
              <a:t>Nível dois</a:t>
            </a:r>
          </a:p>
          <a:p>
            <a:pPr lvl="2"/>
            <a:r>
              <a:t>Nível três</a:t>
            </a:r>
          </a:p>
          <a:p>
            <a:pPr lvl="3"/>
            <a:r>
              <a:t>Nível quatro</a:t>
            </a:r>
          </a:p>
          <a:p>
            <a:pPr lvl="4"/>
            <a:r>
              <a:t>Nível cinco</a:t>
            </a:r>
          </a:p>
        </p:txBody>
      </p:sp>
      <p:sp>
        <p:nvSpPr>
          <p:cNvPr id="68"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Nível um…"/>
          <p:cNvSpPr txBox="1">
            <a:spLocks noGrp="1"/>
          </p:cNvSpPr>
          <p:nvPr>
            <p:ph type="body" idx="1"/>
          </p:nvPr>
        </p:nvSpPr>
        <p:spPr>
          <a:xfrm>
            <a:off x="1689100" y="1778000"/>
            <a:ext cx="21005800" cy="10160000"/>
          </a:xfrm>
          <a:prstGeom prst="rect">
            <a:avLst/>
          </a:prstGeom>
        </p:spPr>
        <p:txBody>
          <a:bodyPr/>
          <a:lstStyle/>
          <a:p>
            <a:r>
              <a:t>Nível um</a:t>
            </a:r>
          </a:p>
          <a:p>
            <a:pPr lvl="1"/>
            <a:r>
              <a:t>Nível dois</a:t>
            </a:r>
          </a:p>
          <a:p>
            <a:pPr lvl="2"/>
            <a:r>
              <a:t>Nível três</a:t>
            </a:r>
          </a:p>
          <a:p>
            <a:pPr lvl="3"/>
            <a:r>
              <a:t>Nível quatro</a:t>
            </a:r>
          </a:p>
          <a:p>
            <a:pPr lvl="4"/>
            <a:r>
              <a:t>Nível cinco</a:t>
            </a:r>
          </a:p>
        </p:txBody>
      </p:sp>
      <p:sp>
        <p:nvSpPr>
          <p:cNvPr id="76"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m"/>
          <p:cNvSpPr>
            <a:spLocks noGrp="1"/>
          </p:cNvSpPr>
          <p:nvPr>
            <p:ph type="pic" sz="quarter" idx="13"/>
          </p:nvPr>
        </p:nvSpPr>
        <p:spPr>
          <a:xfrm>
            <a:off x="15760700" y="7048500"/>
            <a:ext cx="7404100" cy="5549900"/>
          </a:xfrm>
          <a:prstGeom prst="rect">
            <a:avLst/>
          </a:prstGeom>
        </p:spPr>
        <p:txBody>
          <a:bodyPr lIns="91439" tIns="45719" rIns="91439" bIns="45719" anchor="t">
            <a:noAutofit/>
          </a:bodyPr>
          <a:lstStyle/>
          <a:p>
            <a:endParaRPr/>
          </a:p>
        </p:txBody>
      </p:sp>
      <p:sp>
        <p:nvSpPr>
          <p:cNvPr id="84" name="Imagem"/>
          <p:cNvSpPr>
            <a:spLocks noGrp="1"/>
          </p:cNvSpPr>
          <p:nvPr>
            <p:ph type="pic" sz="quarter" idx="14"/>
          </p:nvPr>
        </p:nvSpPr>
        <p:spPr>
          <a:xfrm>
            <a:off x="15760700" y="1130300"/>
            <a:ext cx="7404100" cy="5549900"/>
          </a:xfrm>
          <a:prstGeom prst="rect">
            <a:avLst/>
          </a:prstGeom>
        </p:spPr>
        <p:txBody>
          <a:bodyPr lIns="91439" tIns="45719" rIns="91439" bIns="45719" anchor="t">
            <a:noAutofit/>
          </a:bodyPr>
          <a:lstStyle/>
          <a:p>
            <a:endParaRPr/>
          </a:p>
        </p:txBody>
      </p:sp>
      <p:sp>
        <p:nvSpPr>
          <p:cNvPr id="85" name="Imagem"/>
          <p:cNvSpPr>
            <a:spLocks noGrp="1"/>
          </p:cNvSpPr>
          <p:nvPr>
            <p:ph type="pic" idx="15"/>
          </p:nvPr>
        </p:nvSpPr>
        <p:spPr>
          <a:xfrm>
            <a:off x="1206500" y="1130300"/>
            <a:ext cx="14173200" cy="11468100"/>
          </a:xfrm>
          <a:prstGeom prst="rect">
            <a:avLst/>
          </a:prstGeom>
        </p:spPr>
        <p:txBody>
          <a:bodyPr lIns="91439" tIns="45719" rIns="91439" bIns="45719" anchor="t">
            <a:noAutofit/>
          </a:bodyPr>
          <a:lstStyle/>
          <a:p>
            <a:endParaRPr/>
          </a:p>
        </p:txBody>
      </p:sp>
      <p:sp>
        <p:nvSpPr>
          <p:cNvPr id="86"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Nível um…"/>
          <p:cNvSpPr txBox="1">
            <a:spLocks noGrp="1"/>
          </p:cNvSpPr>
          <p:nvPr>
            <p:ph type="body" sz="quarter" idx="1"/>
          </p:nvPr>
        </p:nvSpPr>
        <p:spPr>
          <a:xfrm>
            <a:off x="2387600" y="8953500"/>
            <a:ext cx="19621500" cy="585521"/>
          </a:xfrm>
          <a:prstGeom prst="rect">
            <a:avLst/>
          </a:prstGeom>
        </p:spPr>
        <p:txBody>
          <a:bodyPr anchor="t"/>
          <a:lstStyle>
            <a:lvl1pPr marL="0" indent="0" algn="ctr">
              <a:spcBef>
                <a:spcPts val="0"/>
              </a:spcBef>
              <a:buSzTx/>
              <a:buNone/>
              <a:defRPr sz="3200" i="1"/>
            </a:lvl1pPr>
            <a:lvl2pPr marL="1025769" indent="-390769" algn="ctr">
              <a:spcBef>
                <a:spcPts val="0"/>
              </a:spcBef>
              <a:defRPr sz="3200" i="1"/>
            </a:lvl2pPr>
            <a:lvl3pPr marL="1660769" indent="-390769" algn="ctr">
              <a:spcBef>
                <a:spcPts val="0"/>
              </a:spcBef>
              <a:defRPr sz="3200" i="1"/>
            </a:lvl3pPr>
            <a:lvl4pPr marL="2295769" indent="-390769" algn="ctr">
              <a:spcBef>
                <a:spcPts val="0"/>
              </a:spcBef>
              <a:defRPr sz="3200" i="1"/>
            </a:lvl4pPr>
            <a:lvl5pPr marL="2930769" indent="-390769" algn="ctr">
              <a:spcBef>
                <a:spcPts val="0"/>
              </a:spcBef>
              <a:defRPr sz="3200" i="1"/>
            </a:lvl5pPr>
          </a:lstStyle>
          <a:p>
            <a:r>
              <a:t>Nível um</a:t>
            </a:r>
          </a:p>
          <a:p>
            <a:pPr lvl="1"/>
            <a:r>
              <a:t>Nível dois</a:t>
            </a:r>
          </a:p>
          <a:p>
            <a:pPr lvl="2"/>
            <a:r>
              <a:t>Nível três</a:t>
            </a:r>
          </a:p>
          <a:p>
            <a:pPr lvl="3"/>
            <a:r>
              <a:t>Nível quatro</a:t>
            </a:r>
          </a:p>
          <a:p>
            <a:pPr lvl="4"/>
            <a:r>
              <a:t>Nível cinco</a:t>
            </a:r>
          </a:p>
        </p:txBody>
      </p:sp>
      <p:sp>
        <p:nvSpPr>
          <p:cNvPr id="94" name="“Type a quote here.”"/>
          <p:cNvSpPr txBox="1">
            <a:spLocks noGrp="1"/>
          </p:cNvSpPr>
          <p:nvPr>
            <p:ph type="body" sz="quarter" idx="13"/>
          </p:nvPr>
        </p:nvSpPr>
        <p:spPr>
          <a:xfrm>
            <a:off x="2387600" y="6076950"/>
            <a:ext cx="19621500" cy="825500"/>
          </a:xfrm>
          <a:prstGeom prst="rect">
            <a:avLst/>
          </a:prstGeom>
        </p:spPr>
        <p:txBody>
          <a:bodyPr/>
          <a:lstStyle/>
          <a:p>
            <a:pPr marL="0" indent="0" algn="ctr">
              <a:spcBef>
                <a:spcPts val="0"/>
              </a:spcBef>
              <a:buSzTx/>
              <a:buNone/>
              <a:defRPr>
                <a:latin typeface="Helvetica Neue Medium"/>
                <a:ea typeface="Helvetica Neue Medium"/>
                <a:cs typeface="Helvetica Neue Medium"/>
                <a:sym typeface="Helvetica Neue Medium"/>
              </a:defRPr>
            </a:pPr>
            <a:endParaRPr/>
          </a:p>
        </p:txBody>
      </p:sp>
      <p:sp>
        <p:nvSpPr>
          <p:cNvPr id="95" name="Número do diapositivo"/>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o título"/>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Texto do título</a:t>
            </a:r>
          </a:p>
        </p:txBody>
      </p:sp>
      <p:sp>
        <p:nvSpPr>
          <p:cNvPr id="3" name="Nível um…"/>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Nível um</a:t>
            </a:r>
          </a:p>
          <a:p>
            <a:pPr lvl="1"/>
            <a:r>
              <a:t>Nível dois</a:t>
            </a:r>
          </a:p>
          <a:p>
            <a:pPr lvl="2"/>
            <a:r>
              <a:t>Nível três</a:t>
            </a:r>
          </a:p>
          <a:p>
            <a:pPr lvl="3"/>
            <a:r>
              <a:t>Nível quatro</a:t>
            </a:r>
          </a:p>
          <a:p>
            <a:pPr lvl="4"/>
            <a:r>
              <a:t>Nível cinco</a:t>
            </a:r>
          </a:p>
        </p:txBody>
      </p:sp>
      <p:sp>
        <p:nvSpPr>
          <p:cNvPr id="4" name="Número do diapositivo"/>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a:latin typeface="Helvetica Neue Light"/>
                <a:ea typeface="Helvetica Neue Light"/>
                <a:cs typeface="Helvetica Neue Light"/>
                <a:sym typeface="Helvetica Neue Light"/>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Neue Medium"/>
          <a:ea typeface="Helvetica Neue Medium"/>
          <a:cs typeface="Helvetica Neue Medium"/>
          <a:sym typeface="Helvetica Neue Medium"/>
        </a:defRPr>
      </a:lvl9pPr>
    </p:titleStyle>
    <p:bodyStyle>
      <a:lvl1pPr marL="63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1pPr>
      <a:lvl2pPr marL="127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2pPr>
      <a:lvl3pPr marL="190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3pPr>
      <a:lvl4pPr marL="254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4pPr>
      <a:lvl5pPr marL="317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5pPr>
      <a:lvl6pPr marL="3761153" marR="0" indent="-586153"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6pPr>
      <a:lvl7pPr marL="4396153" marR="0" indent="-586153"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7pPr>
      <a:lvl8pPr marL="5031153" marR="0" indent="-586153"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8pPr>
      <a:lvl9pPr marL="5666153" marR="0" indent="-586153" algn="l" defTabSz="825500" rtl="0" latinLnBrk="0">
        <a:lnSpc>
          <a:spcPct val="100000"/>
        </a:lnSpc>
        <a:spcBef>
          <a:spcPts val="5900"/>
        </a:spcBef>
        <a:spcAft>
          <a:spcPts val="0"/>
        </a:spcAft>
        <a:buClrTx/>
        <a:buSzPct val="125000"/>
        <a:buFontTx/>
        <a:buChar char="•"/>
        <a:tabLst/>
        <a:defRPr sz="4800" b="0" i="0" u="none" strike="noStrike" cap="none" spc="0" baseline="0">
          <a:ln>
            <a:noFill/>
          </a:ln>
          <a:solidFill>
            <a:srgbClr val="000000"/>
          </a:solidFill>
          <a:uFillTx/>
          <a:latin typeface="+mn-lt"/>
          <a:ea typeface="+mn-ea"/>
          <a:cs typeface="+mn-cs"/>
          <a:sym typeface="Helvetica Neue"/>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8373A3F-54E0-424E-A84D-3522122109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8686801" y="7095264"/>
            <a:ext cx="7010400" cy="6229396"/>
          </a:xfrm>
        </p:spPr>
        <p:txBody>
          <a:bodyPr vert="horz" lIns="91440" tIns="45720" rIns="91440" bIns="45720" rtlCol="0" anchor="b">
            <a:noAutofit/>
          </a:bodyPr>
          <a:lstStyle/>
          <a:p>
            <a:pPr defTabSz="914400">
              <a:lnSpc>
                <a:spcPct val="90000"/>
              </a:lnSpc>
              <a:spcBef>
                <a:spcPct val="0"/>
              </a:spcBef>
            </a:pPr>
            <a:r>
              <a:rPr lang="en-US" sz="2600" b="1" i="1" kern="1200" dirty="0">
                <a:solidFill>
                  <a:schemeClr val="bg1"/>
                </a:solidFill>
                <a:latin typeface="+mj-lt"/>
                <a:ea typeface="+mj-ea"/>
                <a:cs typeface="+mj-cs"/>
              </a:rPr>
              <a:t>Smiling Donkey</a:t>
            </a:r>
            <a:r>
              <a:rPr lang="en-US" sz="2600" kern="1200" dirty="0">
                <a:solidFill>
                  <a:schemeClr val="bg1"/>
                </a:solidFill>
                <a:latin typeface="+mj-lt"/>
                <a:ea typeface="+mj-ea"/>
                <a:cs typeface="+mj-cs"/>
              </a:rPr>
              <a:t>, DOC Douro Red wine, vinified at our winery and made from </a:t>
            </a:r>
            <a:r>
              <a:rPr lang="en-US" sz="2600" kern="1200" dirty="0" err="1">
                <a:solidFill>
                  <a:schemeClr val="bg1"/>
                </a:solidFill>
                <a:latin typeface="+mj-lt"/>
                <a:ea typeface="+mj-ea"/>
                <a:cs typeface="+mj-cs"/>
              </a:rPr>
              <a:t>Touriga</a:t>
            </a:r>
            <a:r>
              <a:rPr lang="en-US" sz="2600" kern="1200" dirty="0">
                <a:solidFill>
                  <a:schemeClr val="bg1"/>
                </a:solidFill>
                <a:latin typeface="+mj-lt"/>
                <a:ea typeface="+mj-ea"/>
                <a:cs typeface="+mj-cs"/>
              </a:rPr>
              <a:t> Franca, </a:t>
            </a:r>
            <a:r>
              <a:rPr lang="en-US" sz="2600" kern="1200" dirty="0" err="1">
                <a:solidFill>
                  <a:schemeClr val="bg1"/>
                </a:solidFill>
                <a:latin typeface="+mj-lt"/>
                <a:ea typeface="+mj-ea"/>
                <a:cs typeface="+mj-cs"/>
              </a:rPr>
              <a:t>Tinta</a:t>
            </a:r>
            <a:r>
              <a:rPr lang="en-US" sz="2600" kern="1200" dirty="0">
                <a:solidFill>
                  <a:schemeClr val="bg1"/>
                </a:solidFill>
                <a:latin typeface="+mj-lt"/>
                <a:ea typeface="+mj-ea"/>
                <a:cs typeface="+mj-cs"/>
              </a:rPr>
              <a:t> </a:t>
            </a:r>
            <a:r>
              <a:rPr lang="en-US" sz="2600" kern="1200" dirty="0" err="1">
                <a:solidFill>
                  <a:schemeClr val="bg1"/>
                </a:solidFill>
                <a:latin typeface="+mj-lt"/>
                <a:ea typeface="+mj-ea"/>
                <a:cs typeface="+mj-cs"/>
              </a:rPr>
              <a:t>Roriz</a:t>
            </a:r>
            <a:r>
              <a:rPr lang="en-US" sz="2600" kern="1200" dirty="0">
                <a:solidFill>
                  <a:schemeClr val="bg1"/>
                </a:solidFill>
                <a:latin typeface="+mj-lt"/>
                <a:ea typeface="+mj-ea"/>
                <a:cs typeface="+mj-cs"/>
              </a:rPr>
              <a:t>, Tinto </a:t>
            </a:r>
            <a:r>
              <a:rPr lang="en-US" sz="2600" kern="1200" dirty="0" err="1">
                <a:solidFill>
                  <a:schemeClr val="bg1"/>
                </a:solidFill>
                <a:latin typeface="+mj-lt"/>
                <a:ea typeface="+mj-ea"/>
                <a:cs typeface="+mj-cs"/>
              </a:rPr>
              <a:t>Cão</a:t>
            </a:r>
            <a:r>
              <a:rPr lang="en-US" sz="2600" kern="1200" dirty="0">
                <a:solidFill>
                  <a:schemeClr val="bg1"/>
                </a:solidFill>
                <a:latin typeface="+mj-lt"/>
                <a:ea typeface="+mj-ea"/>
                <a:cs typeface="+mj-cs"/>
              </a:rPr>
              <a:t>, </a:t>
            </a:r>
            <a:r>
              <a:rPr lang="en-US" sz="2600" kern="1200" dirty="0" err="1">
                <a:solidFill>
                  <a:schemeClr val="bg1"/>
                </a:solidFill>
                <a:latin typeface="+mj-lt"/>
                <a:ea typeface="+mj-ea"/>
                <a:cs typeface="+mj-cs"/>
              </a:rPr>
              <a:t>Touriga</a:t>
            </a:r>
            <a:r>
              <a:rPr lang="en-US" sz="2600" kern="1200" dirty="0">
                <a:solidFill>
                  <a:schemeClr val="bg1"/>
                </a:solidFill>
                <a:latin typeface="+mj-lt"/>
                <a:ea typeface="+mj-ea"/>
                <a:cs typeface="+mj-cs"/>
              </a:rPr>
              <a:t> Nacional and </a:t>
            </a:r>
            <a:r>
              <a:rPr lang="en-US" sz="2600" kern="1200" dirty="0" err="1">
                <a:solidFill>
                  <a:schemeClr val="bg1"/>
                </a:solidFill>
                <a:latin typeface="+mj-lt"/>
                <a:ea typeface="+mj-ea"/>
                <a:cs typeface="+mj-cs"/>
              </a:rPr>
              <a:t>Tinta</a:t>
            </a:r>
            <a:r>
              <a:rPr lang="en-US" sz="2600" kern="1200" dirty="0">
                <a:solidFill>
                  <a:schemeClr val="bg1"/>
                </a:solidFill>
                <a:latin typeface="+mj-lt"/>
                <a:ea typeface="+mj-ea"/>
                <a:cs typeface="+mj-cs"/>
              </a:rPr>
              <a:t> </a:t>
            </a:r>
            <a:r>
              <a:rPr lang="en-US" sz="2600" kern="1200" dirty="0" err="1">
                <a:solidFill>
                  <a:schemeClr val="bg1"/>
                </a:solidFill>
                <a:latin typeface="+mj-lt"/>
                <a:ea typeface="+mj-ea"/>
                <a:cs typeface="+mj-cs"/>
              </a:rPr>
              <a:t>Barroca</a:t>
            </a:r>
            <a:r>
              <a:rPr lang="en-US" sz="2600" kern="1200" dirty="0">
                <a:solidFill>
                  <a:schemeClr val="bg1"/>
                </a:solidFill>
                <a:latin typeface="+mj-lt"/>
                <a:ea typeface="+mj-ea"/>
                <a:cs typeface="+mj-cs"/>
              </a:rPr>
              <a:t>. </a:t>
            </a:r>
            <a:br>
              <a:rPr lang="en-US" sz="2600" kern="1200" dirty="0">
                <a:solidFill>
                  <a:schemeClr val="bg1"/>
                </a:solidFill>
                <a:latin typeface="+mj-lt"/>
                <a:ea typeface="+mj-ea"/>
                <a:cs typeface="+mj-cs"/>
              </a:rPr>
            </a:br>
            <a:br>
              <a:rPr lang="en-US" sz="2600" kern="1200" dirty="0">
                <a:solidFill>
                  <a:schemeClr val="bg1"/>
                </a:solidFill>
                <a:latin typeface="+mj-lt"/>
                <a:ea typeface="+mj-ea"/>
                <a:cs typeface="+mj-cs"/>
              </a:rPr>
            </a:br>
            <a:r>
              <a:rPr lang="en-US" sz="2600" kern="1200" dirty="0">
                <a:solidFill>
                  <a:schemeClr val="bg1"/>
                </a:solidFill>
                <a:latin typeface="+mj-lt"/>
                <a:ea typeface="+mj-ea"/>
                <a:cs typeface="+mj-cs"/>
              </a:rPr>
              <a:t>After decades of neglect and misunderstanding, the fate of the donkey is threatened, depending on the subsidies of the European Union to survive. As young people continue to leave rural areas and move to the cities, the donkeys are being threatened also because the farmers who care for them are getting too old to continue doing so. The large and smiling </a:t>
            </a:r>
            <a:r>
              <a:rPr lang="en-US" sz="2600" kern="1200" dirty="0" err="1">
                <a:solidFill>
                  <a:schemeClr val="bg1"/>
                </a:solidFill>
                <a:latin typeface="+mj-lt"/>
                <a:ea typeface="+mj-ea"/>
                <a:cs typeface="+mj-cs"/>
              </a:rPr>
              <a:t>Mirandese</a:t>
            </a:r>
            <a:r>
              <a:rPr lang="en-US" sz="2600" kern="1200" dirty="0">
                <a:solidFill>
                  <a:schemeClr val="bg1"/>
                </a:solidFill>
                <a:latin typeface="+mj-lt"/>
                <a:ea typeface="+mj-ea"/>
                <a:cs typeface="+mj-cs"/>
              </a:rPr>
              <a:t> donkey has been considered a threatened species since 2003.</a:t>
            </a:r>
            <a:br>
              <a:rPr lang="en-US" sz="2600" kern="1200" dirty="0">
                <a:solidFill>
                  <a:schemeClr val="bg1"/>
                </a:solidFill>
                <a:latin typeface="+mj-lt"/>
                <a:ea typeface="+mj-ea"/>
                <a:cs typeface="+mj-cs"/>
              </a:rPr>
            </a:br>
            <a:br>
              <a:rPr lang="en-US" sz="2600" kern="1200" dirty="0">
                <a:solidFill>
                  <a:schemeClr val="bg1"/>
                </a:solidFill>
                <a:latin typeface="+mj-lt"/>
                <a:ea typeface="+mj-ea"/>
                <a:cs typeface="+mj-cs"/>
              </a:rPr>
            </a:br>
            <a:r>
              <a:rPr lang="en-US" sz="2600" kern="1200" dirty="0">
                <a:solidFill>
                  <a:schemeClr val="bg1"/>
                </a:solidFill>
                <a:latin typeface="+mj-lt"/>
                <a:ea typeface="+mj-ea"/>
                <a:cs typeface="+mj-cs"/>
              </a:rPr>
              <a:t>For this reason we created </a:t>
            </a:r>
            <a:r>
              <a:rPr lang="en-US" sz="2600" b="1" i="1" kern="1200" dirty="0">
                <a:solidFill>
                  <a:schemeClr val="bg1"/>
                </a:solidFill>
                <a:latin typeface="+mj-lt"/>
                <a:ea typeface="+mj-ea"/>
                <a:cs typeface="+mj-cs"/>
              </a:rPr>
              <a:t>Smiling Donkey </a:t>
            </a:r>
            <a:r>
              <a:rPr lang="en-US" sz="2600" kern="1200" dirty="0">
                <a:solidFill>
                  <a:schemeClr val="bg1"/>
                </a:solidFill>
                <a:latin typeface="+mj-lt"/>
                <a:ea typeface="+mj-ea"/>
                <a:cs typeface="+mj-cs"/>
              </a:rPr>
              <a:t> a tribute to the specie. Enjoy this fruity and luscious Douro red and help save the smiling </a:t>
            </a:r>
            <a:r>
              <a:rPr lang="en-US" sz="2600" kern="1200" dirty="0" err="1">
                <a:solidFill>
                  <a:schemeClr val="bg1"/>
                </a:solidFill>
                <a:latin typeface="+mj-lt"/>
                <a:ea typeface="+mj-ea"/>
                <a:cs typeface="+mj-cs"/>
              </a:rPr>
              <a:t>mirandese</a:t>
            </a:r>
            <a:r>
              <a:rPr lang="en-US" sz="2600" kern="1200" dirty="0">
                <a:solidFill>
                  <a:schemeClr val="bg1"/>
                </a:solidFill>
                <a:latin typeface="+mj-lt"/>
                <a:ea typeface="+mj-ea"/>
                <a:cs typeface="+mj-cs"/>
              </a:rPr>
              <a:t> donkey, as endangered species which remains an integral part of the region, classified as a World Heritage site, and its history. </a:t>
            </a:r>
            <a:br>
              <a:rPr lang="en-US" sz="2600" kern="1200" dirty="0">
                <a:solidFill>
                  <a:schemeClr val="bg1"/>
                </a:solidFill>
                <a:latin typeface="+mj-lt"/>
                <a:ea typeface="+mj-ea"/>
                <a:cs typeface="+mj-cs"/>
              </a:rPr>
            </a:br>
            <a:r>
              <a:rPr lang="en-US" sz="2600" kern="1200" dirty="0">
                <a:solidFill>
                  <a:schemeClr val="bg1"/>
                </a:solidFill>
                <a:latin typeface="+mj-lt"/>
                <a:ea typeface="+mj-ea"/>
                <a:cs typeface="+mj-cs"/>
              </a:rPr>
              <a:t>While sipping this delicious wine you/we are helping to preserve a unique, ecological and cultural heritage, knowing that part of the revenues from the sales of this wine are donated to AEPGA, an association dedicated to the protection and promotion of asinine cattle, namely the native breed of the land of </a:t>
            </a:r>
            <a:r>
              <a:rPr lang="en-US" sz="2600" kern="1200" dirty="0" err="1">
                <a:solidFill>
                  <a:schemeClr val="bg1"/>
                </a:solidFill>
                <a:latin typeface="+mj-lt"/>
                <a:ea typeface="+mj-ea"/>
                <a:cs typeface="+mj-cs"/>
              </a:rPr>
              <a:t>Mirandela</a:t>
            </a:r>
            <a:r>
              <a:rPr lang="en-US" sz="2600" kern="1200" dirty="0">
                <a:solidFill>
                  <a:schemeClr val="bg1"/>
                </a:solidFill>
                <a:latin typeface="+mj-lt"/>
                <a:ea typeface="+mj-ea"/>
                <a:cs typeface="+mj-cs"/>
              </a:rPr>
              <a:t> (region in the northeast of Portugal).</a:t>
            </a:r>
            <a:br>
              <a:rPr lang="en-US" sz="2600" kern="1200" dirty="0">
                <a:solidFill>
                  <a:schemeClr val="bg1"/>
                </a:solidFill>
                <a:latin typeface="+mj-lt"/>
                <a:ea typeface="+mj-ea"/>
                <a:cs typeface="+mj-cs"/>
              </a:rPr>
            </a:br>
            <a:r>
              <a:rPr lang="en-US" sz="2600" kern="1200" dirty="0">
                <a:solidFill>
                  <a:schemeClr val="bg1"/>
                </a:solidFill>
                <a:latin typeface="+mj-lt"/>
                <a:ea typeface="+mj-ea"/>
                <a:cs typeface="+mj-cs"/>
              </a:rPr>
              <a:t>Now, with the donation from the sales of Smiling Donkey to the association we could </a:t>
            </a:r>
            <a:r>
              <a:rPr lang="en-US" sz="2600" kern="1200" dirty="0" err="1">
                <a:solidFill>
                  <a:schemeClr val="bg1"/>
                </a:solidFill>
                <a:latin typeface="+mj-lt"/>
                <a:ea typeface="+mj-ea"/>
                <a:cs typeface="+mj-cs"/>
              </a:rPr>
              <a:t>sponser</a:t>
            </a:r>
            <a:r>
              <a:rPr lang="en-US" sz="2600" kern="1200" dirty="0">
                <a:solidFill>
                  <a:schemeClr val="bg1"/>
                </a:solidFill>
                <a:latin typeface="+mj-lt"/>
                <a:ea typeface="+mj-ea"/>
                <a:cs typeface="+mj-cs"/>
              </a:rPr>
              <a:t> a </a:t>
            </a:r>
            <a:r>
              <a:rPr lang="en-US" sz="2600" kern="1200" dirty="0" err="1">
                <a:solidFill>
                  <a:schemeClr val="bg1"/>
                </a:solidFill>
                <a:latin typeface="+mj-lt"/>
                <a:ea typeface="+mj-ea"/>
                <a:cs typeface="+mj-cs"/>
              </a:rPr>
              <a:t>mirandese</a:t>
            </a:r>
            <a:r>
              <a:rPr lang="en-US" sz="2600" kern="1200" dirty="0">
                <a:solidFill>
                  <a:schemeClr val="bg1"/>
                </a:solidFill>
                <a:latin typeface="+mj-lt"/>
                <a:ea typeface="+mj-ea"/>
                <a:cs typeface="+mj-cs"/>
              </a:rPr>
              <a:t> donkey  whose name is BUXO.</a:t>
            </a:r>
          </a:p>
        </p:txBody>
      </p:sp>
      <p:grpSp>
        <p:nvGrpSpPr>
          <p:cNvPr id="11" name="Group 10">
            <a:extLst>
              <a:ext uri="{FF2B5EF4-FFF2-40B4-BE49-F238E27FC236}">
                <a16:creationId xmlns:a16="http://schemas.microsoft.com/office/drawing/2014/main" id="{B7BAEF06-AB74-442C-8C30-B88233FD836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0"/>
            <a:ext cx="8175280" cy="13716000"/>
            <a:chOff x="1" y="0"/>
            <a:chExt cx="4087640" cy="6858000"/>
          </a:xfrm>
          <a:effectLst>
            <a:outerShdw blurRad="381000" dist="152400" algn="ctr" rotWithShape="0">
              <a:srgbClr val="000000">
                <a:alpha val="10000"/>
              </a:srgbClr>
            </a:outerShdw>
          </a:effectLst>
        </p:grpSpPr>
        <p:grpSp>
          <p:nvGrpSpPr>
            <p:cNvPr id="12" name="Group 11">
              <a:extLst>
                <a:ext uri="{FF2B5EF4-FFF2-40B4-BE49-F238E27FC236}">
                  <a16:creationId xmlns:a16="http://schemas.microsoft.com/office/drawing/2014/main" id="{BDFD9AA5-A6A4-499F-BB09-5CD7F814589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 y="0"/>
              <a:ext cx="3986041" cy="6858000"/>
              <a:chOff x="1" y="0"/>
              <a:chExt cx="3986041" cy="6858000"/>
            </a:xfrm>
          </p:grpSpPr>
          <p:sp>
            <p:nvSpPr>
              <p:cNvPr id="16" name="Freeform: Shape 15">
                <a:extLst>
                  <a:ext uri="{FF2B5EF4-FFF2-40B4-BE49-F238E27FC236}">
                    <a16:creationId xmlns:a16="http://schemas.microsoft.com/office/drawing/2014/main" id="{5F499571-4EEA-4442-B71C-2972335B3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9FFC7284-7A71-4F33-AB06-E0D1EB1CA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C27F758D-B23C-459E-AD21-6621782C726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748588" y="0"/>
              <a:ext cx="1339053" cy="6858000"/>
              <a:chOff x="2748588" y="0"/>
              <a:chExt cx="1339053" cy="6858000"/>
            </a:xfrm>
          </p:grpSpPr>
          <p:sp>
            <p:nvSpPr>
              <p:cNvPr id="14" name="Freeform: Shape 13">
                <a:extLst>
                  <a:ext uri="{FF2B5EF4-FFF2-40B4-BE49-F238E27FC236}">
                    <a16:creationId xmlns:a16="http://schemas.microsoft.com/office/drawing/2014/main" id="{08DD5D69-A882-48D7-ACFB-68E2DC6B04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A2432BD6-3DCC-4397-BD7F-3FE84F3210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4" name="Imagem 3">
            <a:extLst>
              <a:ext uri="{FF2B5EF4-FFF2-40B4-BE49-F238E27FC236}">
                <a16:creationId xmlns:a16="http://schemas.microsoft.com/office/drawing/2014/main" id="{911F760E-569E-F959-E2E7-8EE4E0A710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2253" y="3048002"/>
            <a:ext cx="3867146" cy="7620000"/>
          </a:xfrm>
          <a:prstGeom prst="rect">
            <a:avLst/>
          </a:prstGeom>
        </p:spPr>
      </p:pic>
      <p:grpSp>
        <p:nvGrpSpPr>
          <p:cNvPr id="19" name="Group 18">
            <a:extLst>
              <a:ext uri="{FF2B5EF4-FFF2-40B4-BE49-F238E27FC236}">
                <a16:creationId xmlns:a16="http://schemas.microsoft.com/office/drawing/2014/main" id="{C9829185-6353-4E3C-B082-AA7F5193916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16208720" y="0"/>
            <a:ext cx="8175280" cy="13716000"/>
            <a:chOff x="1" y="0"/>
            <a:chExt cx="4087640" cy="6858000"/>
          </a:xfrm>
          <a:effectLst>
            <a:outerShdw blurRad="381000" dist="152400" algn="ctr" rotWithShape="0">
              <a:srgbClr val="000000">
                <a:alpha val="10000"/>
              </a:srgbClr>
            </a:outerShdw>
          </a:effectLst>
        </p:grpSpPr>
        <p:grpSp>
          <p:nvGrpSpPr>
            <p:cNvPr id="20" name="Group 19">
              <a:extLst>
                <a:ext uri="{FF2B5EF4-FFF2-40B4-BE49-F238E27FC236}">
                  <a16:creationId xmlns:a16="http://schemas.microsoft.com/office/drawing/2014/main" id="{BB7BB359-8B77-484C-B9CD-6376139A3AB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 y="0"/>
              <a:ext cx="3986041" cy="6858000"/>
              <a:chOff x="1" y="0"/>
              <a:chExt cx="3986041" cy="6858000"/>
            </a:xfrm>
          </p:grpSpPr>
          <p:sp>
            <p:nvSpPr>
              <p:cNvPr id="24" name="Freeform: Shape 23">
                <a:extLst>
                  <a:ext uri="{FF2B5EF4-FFF2-40B4-BE49-F238E27FC236}">
                    <a16:creationId xmlns:a16="http://schemas.microsoft.com/office/drawing/2014/main" id="{AA96BE9D-5B3B-4CA9-8895-33FAA38046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7840E2BF-E954-4173-BF70-2DAE9E19A0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3F125B5A-DFAC-4B6D-B14F-287F8C436AA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748588" y="0"/>
              <a:ext cx="1339053" cy="6858000"/>
              <a:chOff x="2748588" y="0"/>
              <a:chExt cx="1339053" cy="6858000"/>
            </a:xfrm>
          </p:grpSpPr>
          <p:sp>
            <p:nvSpPr>
              <p:cNvPr id="22" name="Freeform: Shape 21">
                <a:extLst>
                  <a:ext uri="{FF2B5EF4-FFF2-40B4-BE49-F238E27FC236}">
                    <a16:creationId xmlns:a16="http://schemas.microsoft.com/office/drawing/2014/main" id="{6AF4804F-69E5-479A-9F45-C0E4631715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3CA5C733-38F9-4D36-A78D-0AB08CCBB5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7" name="Imagem 6" descr="Uma imagem com relva, exterior, mamífero, árvore&#10;&#10;Descrição gerada automaticamente">
            <a:extLst>
              <a:ext uri="{FF2B5EF4-FFF2-40B4-BE49-F238E27FC236}">
                <a16:creationId xmlns:a16="http://schemas.microsoft.com/office/drawing/2014/main" id="{4C199E85-FB45-8CC3-5DBC-3F35C7F5BA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47773" y="4409732"/>
            <a:ext cx="6820852" cy="4896533"/>
          </a:xfrm>
          <a:prstGeom prst="rect">
            <a:avLst/>
          </a:prstGeom>
        </p:spPr>
      </p:pic>
      <p:pic>
        <p:nvPicPr>
          <p:cNvPr id="6" name="Imagem 5" descr="Uma imagem com texto, Tipo de letra, pássaro, Gráficos&#10;&#10;Descrição gerada automaticamente">
            <a:extLst>
              <a:ext uri="{FF2B5EF4-FFF2-40B4-BE49-F238E27FC236}">
                <a16:creationId xmlns:a16="http://schemas.microsoft.com/office/drawing/2014/main" id="{56C41609-3B0D-6068-8CD0-18E7FABDA4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94810" y="1153460"/>
            <a:ext cx="4296937" cy="2341495"/>
          </a:xfrm>
          <a:prstGeom prst="rect">
            <a:avLst/>
          </a:prstGeom>
        </p:spPr>
      </p:pic>
    </p:spTree>
    <p:extLst>
      <p:ext uri="{BB962C8B-B14F-4D97-AF65-F5344CB8AC3E}">
        <p14:creationId xmlns:p14="http://schemas.microsoft.com/office/powerpoint/2010/main" val="197858427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1248</TotalTime>
  <Words>255</Words>
  <Application>Microsoft Office PowerPoint</Application>
  <PresentationFormat>Personalizados</PresentationFormat>
  <Paragraphs>1</Paragraphs>
  <Slides>1</Slides>
  <Notes>0</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1</vt:i4>
      </vt:variant>
    </vt:vector>
  </HeadingPairs>
  <TitlesOfParts>
    <vt:vector size="5" baseType="lpstr">
      <vt:lpstr>Helvetica Neue</vt:lpstr>
      <vt:lpstr>Helvetica Neue Light</vt:lpstr>
      <vt:lpstr>Helvetica Neue Medium</vt:lpstr>
      <vt:lpstr>White</vt:lpstr>
      <vt:lpstr>Smiling Donkey, DOC Douro Red wine, vinified at our winery and made from Touriga Franca, Tinta Roriz, Tinto Cão, Touriga Nacional and Tinta Barroca.   After decades of neglect and misunderstanding, the fate of the donkey is threatened, depending on the subsidies of the European Union to survive. As young people continue to leave rural areas and move to the cities, the donkeys are being threatened also because the farmers who care for them are getting too old to continue doing so. The large and smiling Mirandese donkey has been considered a threatened species since 2003.  For this reason we created Smiling Donkey  a tribute to the specie. Enjoy this fruity and luscious Douro red and help save the smiling mirandese donkey, as endangered species which remains an integral part of the region, classified as a World Heritage site, and its history.  While sipping this delicious wine you/we are helping to preserve a unique, ecological and cultural heritage, knowing that part of the revenues from the sales of this wine are donated to AEPGA, an association dedicated to the protection and promotion of asinine cattle, namely the native breed of the land of Mirandela (region in the northeast of Portugal). Now, with the donation from the sales of Smiling Donkey to the association we could sponser a mirandese donkey  whose name is BUXO.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Paula</dc:creator>
  <cp:lastModifiedBy>Paula Azevedo</cp:lastModifiedBy>
  <cp:revision>26</cp:revision>
  <cp:lastPrinted>2022-12-14T13:08:41Z</cp:lastPrinted>
  <dcterms:modified xsi:type="dcterms:W3CDTF">2024-06-21T13:16:13Z</dcterms:modified>
</cp:coreProperties>
</file>